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8" r:id="rId13"/>
    <p:sldId id="266" r:id="rId14"/>
  </p:sldIdLst>
  <p:sldSz cx="18288000" cy="10287000"/>
  <p:notesSz cx="6858000" cy="9144000"/>
  <p:embeddedFontLst>
    <p:embeddedFont>
      <p:font typeface="Poppins 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mputer Says No" panose="020B0604020202020204" charset="0"/>
      <p:regular r:id="rId21"/>
    </p:embeddedFont>
    <p:embeddedFont>
      <p:font typeface="Poppins Bold" panose="020B0604020202020204" charset="0"/>
      <p:regular r:id="rId22"/>
    </p:embeddedFont>
    <p:embeddedFont>
      <p:font typeface="Poppi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33" autoAdjust="0"/>
  </p:normalViewPr>
  <p:slideViewPr>
    <p:cSldViewPr>
      <p:cViewPr>
        <p:scale>
          <a:sx n="50" d="100"/>
          <a:sy n="50" d="100"/>
        </p:scale>
        <p:origin x="946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9D7A5-11E0-4989-8B04-A3123CE7D6FC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97934-29DE-499F-A366-A4F49E2F4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97934-29DE-499F-A366-A4F49E2F4C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3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svg"/><Relationship Id="rId3" Type="http://schemas.openxmlformats.org/officeDocument/2006/relationships/image" Target="../media/image38.svg"/><Relationship Id="rId7" Type="http://schemas.openxmlformats.org/officeDocument/2006/relationships/image" Target="../media/image41.sv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5.sv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43.sv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hyperlink" Target="https://doi.org/10.4236/as.2023.145044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gif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3.gif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8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93898" y="5738632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By  Achintha Jayatilake</a:t>
            </a:r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50925" y="3853713"/>
            <a:ext cx="7212256" cy="179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5"/>
              </a:lnSpc>
            </a:pPr>
            <a:r>
              <a:rPr lang="en-US" sz="6243" dirty="0">
                <a:solidFill>
                  <a:schemeClr val="bg1"/>
                </a:solidFill>
                <a:latin typeface="Computer Says No"/>
              </a:rPr>
              <a:t>SMART FARMING APP FOR CLIMATE INFORMED CROP SELECTION USING MACHINE LEARNING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954877" y="1795880"/>
            <a:ext cx="3150791" cy="4618160"/>
          </a:xfrm>
          <a:custGeom>
            <a:avLst/>
            <a:gdLst/>
            <a:ahLst/>
            <a:cxnLst/>
            <a:rect l="l" t="t" r="r" b="b"/>
            <a:pathLst>
              <a:path w="3150791" h="4618160">
                <a:moveTo>
                  <a:pt x="3150791" y="0"/>
                </a:moveTo>
                <a:lnTo>
                  <a:pt x="0" y="0"/>
                </a:lnTo>
                <a:lnTo>
                  <a:pt x="0" y="4618159"/>
                </a:lnTo>
                <a:lnTo>
                  <a:pt x="3150791" y="4618159"/>
                </a:lnTo>
                <a:lnTo>
                  <a:pt x="315079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77841" y="943213"/>
            <a:ext cx="3610159" cy="1705334"/>
          </a:xfrm>
          <a:custGeom>
            <a:avLst/>
            <a:gdLst/>
            <a:ahLst/>
            <a:cxnLst/>
            <a:rect l="l" t="t" r="r" b="b"/>
            <a:pathLst>
              <a:path w="3610159" h="1705334">
                <a:moveTo>
                  <a:pt x="0" y="0"/>
                </a:moveTo>
                <a:lnTo>
                  <a:pt x="3610159" y="0"/>
                </a:lnTo>
                <a:lnTo>
                  <a:pt x="3610159" y="1705333"/>
                </a:lnTo>
                <a:lnTo>
                  <a:pt x="0" y="1705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30273" y="3804517"/>
            <a:ext cx="6757727" cy="6482483"/>
          </a:xfrm>
          <a:custGeom>
            <a:avLst/>
            <a:gdLst/>
            <a:ahLst/>
            <a:cxnLst/>
            <a:rect l="l" t="t" r="r" b="b"/>
            <a:pathLst>
              <a:path w="6757727" h="6482483">
                <a:moveTo>
                  <a:pt x="0" y="0"/>
                </a:moveTo>
                <a:lnTo>
                  <a:pt x="6757727" y="0"/>
                </a:lnTo>
                <a:lnTo>
                  <a:pt x="6757727" y="6482483"/>
                </a:lnTo>
                <a:lnTo>
                  <a:pt x="0" y="64824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91635" y="5143500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01689" y="6446971"/>
            <a:ext cx="6382581" cy="3434989"/>
          </a:xfrm>
          <a:custGeom>
            <a:avLst/>
            <a:gdLst/>
            <a:ahLst/>
            <a:cxnLst/>
            <a:rect l="l" t="t" r="r" b="b"/>
            <a:pathLst>
              <a:path w="6382581" h="3434989">
                <a:moveTo>
                  <a:pt x="0" y="0"/>
                </a:moveTo>
                <a:lnTo>
                  <a:pt x="6382582" y="0"/>
                </a:lnTo>
                <a:lnTo>
                  <a:pt x="6382582" y="3434989"/>
                </a:lnTo>
                <a:lnTo>
                  <a:pt x="0" y="34349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2999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383959" y="2083063"/>
            <a:ext cx="7103952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ECOGROW</a:t>
            </a:r>
            <a:endParaRPr lang="en-US" sz="14247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27742" y="2015556"/>
            <a:ext cx="11613435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7"/>
              </a:lnSpc>
              <a:spcBef>
                <a:spcPct val="0"/>
              </a:spcBef>
            </a:pPr>
            <a:r>
              <a:rPr lang="en-US" sz="11315" b="1" dirty="0">
                <a:solidFill>
                  <a:schemeClr val="bg1"/>
                </a:solidFill>
                <a:latin typeface="Computer Says No"/>
              </a:rPr>
              <a:t>EVALUATION AND 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4256338"/>
            <a:ext cx="11130408" cy="34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 smtClean="0">
                <a:solidFill>
                  <a:srgbClr val="FFFFFF"/>
                </a:solidFill>
                <a:latin typeface="Poppins Light"/>
              </a:rPr>
              <a:t>All Functionality Requirements </a:t>
            </a:r>
            <a:r>
              <a:rPr lang="en-US" sz="2319" dirty="0">
                <a:solidFill>
                  <a:srgbClr val="FFFFFF"/>
                </a:solidFill>
                <a:latin typeface="Poppins Light"/>
              </a:rPr>
              <a:t>are Successful </a:t>
            </a:r>
            <a:r>
              <a:rPr lang="en-US" sz="2319" dirty="0" smtClean="0">
                <a:solidFill>
                  <a:srgbClr val="FFFFFF"/>
                </a:solidFill>
                <a:latin typeface="Poppins Light"/>
              </a:rPr>
              <a:t>implemented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 smtClean="0">
                <a:solidFill>
                  <a:srgbClr val="FFFFFF"/>
                </a:solidFill>
                <a:latin typeface="Poppins Light"/>
              </a:rPr>
              <a:t>Integration </a:t>
            </a:r>
            <a:r>
              <a:rPr lang="en-US" sz="2319" dirty="0">
                <a:solidFill>
                  <a:srgbClr val="FFFFFF"/>
                </a:solidFill>
                <a:latin typeface="Poppins Light"/>
              </a:rPr>
              <a:t>of Soil Analysis Features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>
                <a:solidFill>
                  <a:srgbClr val="FFFFFF"/>
                </a:solidFill>
                <a:latin typeface="Poppins Light"/>
              </a:rPr>
              <a:t>Inclusion of Pest Management Tools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>
                <a:solidFill>
                  <a:srgbClr val="FFFFFF"/>
                </a:solidFill>
                <a:latin typeface="Poppins Light"/>
              </a:rPr>
              <a:t>Improvement of Scalability and Performance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>
                <a:solidFill>
                  <a:srgbClr val="FFFFFF"/>
                </a:solidFill>
                <a:latin typeface="Poppins Light"/>
              </a:rPr>
              <a:t>Enhancement of User Experience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>
                <a:solidFill>
                  <a:srgbClr val="FFFFFF"/>
                </a:solidFill>
                <a:latin typeface="Poppins Light"/>
              </a:rPr>
              <a:t>Incorporation of Advanced Analytics</a:t>
            </a:r>
          </a:p>
          <a:p>
            <a:pPr marL="500779" lvl="1" indent="-250390">
              <a:lnSpc>
                <a:spcPts val="3757"/>
              </a:lnSpc>
              <a:buFont typeface="Arial"/>
              <a:buChar char="•"/>
            </a:pPr>
            <a:r>
              <a:rPr lang="en-US" sz="2319" dirty="0">
                <a:solidFill>
                  <a:srgbClr val="FFFFFF"/>
                </a:solidFill>
                <a:latin typeface="Poppins Light"/>
              </a:rPr>
              <a:t>Integration of </a:t>
            </a:r>
            <a:r>
              <a:rPr lang="en-US" sz="2319" dirty="0" err="1">
                <a:solidFill>
                  <a:srgbClr val="FFFFFF"/>
                </a:solidFill>
                <a:latin typeface="Poppins Light"/>
              </a:rPr>
              <a:t>IoT</a:t>
            </a:r>
            <a:r>
              <a:rPr lang="en-US" sz="2319" dirty="0">
                <a:solidFill>
                  <a:srgbClr val="FFFFFF"/>
                </a:solidFill>
                <a:latin typeface="Poppins Light"/>
              </a:rPr>
              <a:t> Devices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742972" y="7691071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66838" y="381091"/>
            <a:ext cx="5646292" cy="204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5"/>
              </a:lnSpc>
            </a:pPr>
            <a:r>
              <a:rPr lang="en-US" sz="14091" b="1" dirty="0">
                <a:latin typeface="Computer Says No"/>
              </a:rPr>
              <a:t>CONCLUSION</a:t>
            </a:r>
          </a:p>
          <a:p>
            <a:pPr marL="0" lvl="0" indent="0">
              <a:lnSpc>
                <a:spcPts val="4458"/>
              </a:lnSpc>
              <a:spcBef>
                <a:spcPct val="0"/>
              </a:spcBef>
            </a:pPr>
            <a:endParaRPr lang="en-US" sz="14091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13567" y="2404921"/>
            <a:ext cx="570650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6192" b="1" dirty="0">
                <a:solidFill>
                  <a:schemeClr val="tx2"/>
                </a:solidFill>
                <a:latin typeface="Computer Says No"/>
              </a:rPr>
              <a:t>A.NEW SKILLS ACQUIRED</a:t>
            </a:r>
          </a:p>
          <a:p>
            <a:pPr marL="0" lvl="0" indent="0">
              <a:lnSpc>
                <a:spcPts val="4458"/>
              </a:lnSpc>
              <a:spcBef>
                <a:spcPct val="0"/>
              </a:spcBef>
            </a:pPr>
            <a:endParaRPr lang="en-US" sz="6192" b="1" dirty="0">
              <a:solidFill>
                <a:schemeClr val="tx2"/>
              </a:solidFill>
              <a:latin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15773" y="4260850"/>
            <a:ext cx="601499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6192" b="1" dirty="0">
                <a:solidFill>
                  <a:schemeClr val="tx2"/>
                </a:solidFill>
                <a:latin typeface="Computer Says No"/>
              </a:rPr>
              <a:t>B.USE OF EXISTING SKILLS</a:t>
            </a:r>
          </a:p>
          <a:p>
            <a:pPr marL="0" lvl="0" indent="0">
              <a:lnSpc>
                <a:spcPts val="4458"/>
              </a:lnSpc>
              <a:spcBef>
                <a:spcPct val="0"/>
              </a:spcBef>
            </a:pPr>
            <a:endParaRPr lang="en-US" sz="6192" b="1" dirty="0">
              <a:solidFill>
                <a:schemeClr val="tx2"/>
              </a:solidFill>
              <a:latin typeface="Computer Says N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60030" y="6168752"/>
            <a:ext cx="778053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6192" b="1" dirty="0">
                <a:solidFill>
                  <a:schemeClr val="tx2"/>
                </a:solidFill>
                <a:latin typeface="Computer Says No"/>
              </a:rPr>
              <a:t>C.PROBLEMS AND CHALLENGES FACED</a:t>
            </a:r>
          </a:p>
          <a:p>
            <a:pPr marL="0" lvl="0" indent="0">
              <a:lnSpc>
                <a:spcPts val="4458"/>
              </a:lnSpc>
              <a:spcBef>
                <a:spcPct val="0"/>
              </a:spcBef>
            </a:pPr>
            <a:endParaRPr lang="en-US" sz="6192" b="1" dirty="0">
              <a:solidFill>
                <a:schemeClr val="tx2"/>
              </a:solidFill>
              <a:latin typeface="Computer Says N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204643" y="9018126"/>
            <a:ext cx="97843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6192" b="1" dirty="0">
                <a:solidFill>
                  <a:schemeClr val="tx2"/>
                </a:solidFill>
                <a:latin typeface="Computer Says No"/>
              </a:rPr>
              <a:t>D.CONTRIBUTION TO THE BODY OF KNOWLEDGE</a:t>
            </a:r>
          </a:p>
          <a:p>
            <a:pPr marL="0" lvl="0" indent="0">
              <a:lnSpc>
                <a:spcPts val="4458"/>
              </a:lnSpc>
              <a:spcBef>
                <a:spcPct val="0"/>
              </a:spcBef>
            </a:pPr>
            <a:endParaRPr lang="en-US" sz="6192" b="1" dirty="0">
              <a:solidFill>
                <a:schemeClr val="tx2"/>
              </a:solidFill>
              <a:latin typeface="Computer Says No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898500" y="-12438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5667" y="-14168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12041" y="56140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8" y="0"/>
                </a:lnTo>
                <a:lnTo>
                  <a:pt x="2055418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6243" y="3848100"/>
            <a:ext cx="2523883" cy="2207275"/>
          </a:xfrm>
          <a:custGeom>
            <a:avLst/>
            <a:gdLst/>
            <a:ahLst/>
            <a:cxnLst/>
            <a:rect l="l" t="t" r="r" b="b"/>
            <a:pathLst>
              <a:path w="2523883" h="2207275">
                <a:moveTo>
                  <a:pt x="0" y="0"/>
                </a:moveTo>
                <a:lnTo>
                  <a:pt x="2523883" y="0"/>
                </a:lnTo>
                <a:lnTo>
                  <a:pt x="2523883" y="2207275"/>
                </a:lnTo>
                <a:lnTo>
                  <a:pt x="0" y="220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8360" y="8718902"/>
            <a:ext cx="1554496" cy="1568098"/>
          </a:xfrm>
          <a:custGeom>
            <a:avLst/>
            <a:gdLst/>
            <a:ahLst/>
            <a:cxnLst/>
            <a:rect l="l" t="t" r="r" b="b"/>
            <a:pathLst>
              <a:path w="1554496" h="1568098">
                <a:moveTo>
                  <a:pt x="0" y="0"/>
                </a:moveTo>
                <a:lnTo>
                  <a:pt x="1554496" y="0"/>
                </a:lnTo>
                <a:lnTo>
                  <a:pt x="1554496" y="1568098"/>
                </a:lnTo>
                <a:lnTo>
                  <a:pt x="0" y="1568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6136" y="-144997"/>
            <a:ext cx="1627955" cy="1641666"/>
          </a:xfrm>
          <a:custGeom>
            <a:avLst/>
            <a:gdLst/>
            <a:ahLst/>
            <a:cxnLst/>
            <a:rect l="l" t="t" r="r" b="b"/>
            <a:pathLst>
              <a:path w="1627955" h="1641666">
                <a:moveTo>
                  <a:pt x="0" y="0"/>
                </a:moveTo>
                <a:lnTo>
                  <a:pt x="1627955" y="0"/>
                </a:lnTo>
                <a:lnTo>
                  <a:pt x="1627955" y="1641665"/>
                </a:lnTo>
                <a:lnTo>
                  <a:pt x="0" y="1641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22" r="-1252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09283" y="0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7" y="0"/>
                </a:lnTo>
                <a:lnTo>
                  <a:pt x="1556307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08368" y="7662146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40"/>
                </a:lnTo>
                <a:lnTo>
                  <a:pt x="0" y="1619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76800" y="389869"/>
            <a:ext cx="8556030" cy="103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  <a:spcBef>
                <a:spcPct val="0"/>
              </a:spcBef>
            </a:pPr>
            <a:r>
              <a:rPr lang="en-US" sz="10444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1195092"/>
            <a:ext cx="331373" cy="750730"/>
          </a:xfrm>
          <a:custGeom>
            <a:avLst/>
            <a:gdLst/>
            <a:ahLst/>
            <a:cxnLst/>
            <a:rect l="l" t="t" r="r" b="b"/>
            <a:pathLst>
              <a:path w="331373" h="750730">
                <a:moveTo>
                  <a:pt x="0" y="0"/>
                </a:moveTo>
                <a:lnTo>
                  <a:pt x="331373" y="0"/>
                </a:lnTo>
                <a:lnTo>
                  <a:pt x="331373" y="750730"/>
                </a:lnTo>
                <a:lnTo>
                  <a:pt x="0" y="750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3246" y="1282895"/>
            <a:ext cx="15402421" cy="827149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DAHIPHALE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SHINDE, P., PATIL, K., DAHIPHALE, V., 2023. SMART FARMING: CROP RECOMMENDATION USING MACHINE LEARNING WITH CHALLENGES AND FUTURE IDEAS (PREPRINT).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https://doi.org/10.36227/techrxiv.23504496.v1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XWeather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XWeather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https://www.xweather.com/weather-api?gclid=CjwKCAiA8YyuBhBSEiwA5R3Ey88SUZSY1itHy2Wipw8mWS9fPAJOV4WD2GwcIoXcOtXPVJDJFB7dxoCecgQAvD_BwE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Meteomatics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Best Weather APIs.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https://www.meteomatics.com/en/weather-api/best-weather-apis/#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Planetary Variables.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lanet.com/products/planetary-variables/?utm_source=google&amp;utm_campaign=evr-product&amp;utm_content=pros-leads-pvsearch-0124&amp;utm_medium=paid-search&amp;gad_source=1&amp;gclid=CjwKCAiA8YyuBhBSEiwA5R3-EzogiMWqDKWRHbKdBlrdjjApifumptub6GdezVSuiPJPHaIVjn818xoCX_UQAvD_BwE</a:t>
            </a:r>
          </a:p>
          <a:p>
            <a:pPr marL="241308" lvl="1">
              <a:lnSpc>
                <a:spcPts val="1452"/>
              </a:lnSpc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Agronomy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of America.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Publications.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https://www.agronomy.org/publications?gad_source=1&amp;gclid=CjwKCAiA8YyuBhBSEiwA5R3-E3hUe4Bj4m_Mp6PmHUnksPrMpP1EhCYfpfvg2GeA_a2nzKrA8KrA7BoCgHAQAvD_BwE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Bioversity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Central crop databases.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https://www.ecpgr.cgiar.org/fileadmin/bioversity/publications/pdfs/351_Central_crop_databases.pdf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Springer.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Article.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https://link.springer.com/article/10.1007/s42979-021-00592-x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Biotechnology Information.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Article.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https://www.ncbi.nlm.nih.gov/pmc/articles/PMC10171456/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Agribot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Natural Language Generative Neural Networks Engine for Agricultural Applications.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https://www.researchgate.net/publication/340975217_Agribot_A_Natural_Language_Generative_Neural_Networks_Engine_for_Agricultural_Applications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Top Mobile App Development Frameworks.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https://www.geeksforgeeks.org/top-mobile-app-development-frameworks/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Appinventiv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Mobile App Development Frameworks.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https://appinventiv.com/blog/mobile-app-development-frameworks/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Bacancy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Mobile App Development Frameworks.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https://www.bacancytechnology.com/blog/mobile-app-development-frameworks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Akvo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Agriculture. Retrieved from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akvo.org/agriculture/?utm_term=digital%20agriculture&amp;utm_campaign=&amp;utm_source=adwords&amp;utm_medium=ppc&amp;hsa_acc=7028243667&amp;hsa_cam=18804281185&amp;hsa_grp=161426399001&amp;hsa_ad=688096262531&amp;hsa_src=g&amp;hsa_tgt=kwd-300382343965&amp;hsa_kw=digital%20agriculture&amp;hsa_mt=b&amp;hsa_net=adwords&amp;hsa_ver=3&amp;gclid=CjwKCAiA8YyuBhBSEiwA5R3-EwMtBJcfiNdJpn9LA1pgVSvWH4O8mBdAa0Li5nBnz79DWkGpR6ul7xoC2n0QAvD_BwE&amp;gad_source=1</a:t>
            </a: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Chana, A.M., </a:t>
            </a:r>
            <a:r>
              <a:rPr lang="en-GB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Batchakui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en-GB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Nges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B.B., 2023. Real-Time Crop Prediction Based on Soil Fertility and Weather Forecast Using </a:t>
            </a:r>
            <a:r>
              <a:rPr lang="en-GB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Machine Learning Algorithm. Agricultural Sciences 14, 645–664. 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</a:t>
            </a:r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doi.org/10.4236/as.2023.145044</a:t>
            </a:r>
            <a:endParaRPr lang="en-GB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pPr marL="482617" lvl="1" indent="-241309">
              <a:lnSpc>
                <a:spcPts val="1452"/>
              </a:lnSpc>
              <a:buFont typeface="Arial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Ratnayake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S.S.,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Kariyawasam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C.S., Kumar, L., Hunter, D.,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Liyanage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A.S.U., 2021. Potential distribution of crop wild relatives under climate change in Sri Lanka: implications for conservation of agricultural biodiversity. Current Research in Environmental Sustainability 3, 100092. </a:t>
            </a: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https://doi.org/10.1016/j.crsust.2021.100092</a:t>
            </a:r>
          </a:p>
          <a:p>
            <a:pPr>
              <a:lnSpc>
                <a:spcPts val="1452"/>
              </a:lnSpc>
            </a:pP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896743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447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b="1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057486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137843"/>
            <a:ext cx="8247684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24"/>
              </a:lnSpc>
              <a:spcBef>
                <a:spcPct val="0"/>
              </a:spcBef>
            </a:pPr>
            <a:r>
              <a:rPr lang="en-US" sz="1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 </a:t>
            </a:r>
            <a:endParaRPr lang="en-US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3321" y="3971761"/>
            <a:ext cx="9072611" cy="489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Problem Definition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The Gap Identified with the support of LR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Project’s Aim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Design of the System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Implementation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Demonstration of the software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Results and Achievements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limitations and the future enhancements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6827" y="3971761"/>
            <a:ext cx="738209" cy="489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08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98500" y="-12438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2039600" y="3791871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851378" y="-649896"/>
            <a:ext cx="5367882" cy="4593483"/>
          </a:xfrm>
          <a:custGeom>
            <a:avLst/>
            <a:gdLst/>
            <a:ahLst/>
            <a:cxnLst/>
            <a:rect l="l" t="t" r="r" b="b"/>
            <a:pathLst>
              <a:path w="5367882" h="4593483">
                <a:moveTo>
                  <a:pt x="0" y="0"/>
                </a:moveTo>
                <a:lnTo>
                  <a:pt x="5367882" y="0"/>
                </a:lnTo>
                <a:lnTo>
                  <a:pt x="5367882" y="4593483"/>
                </a:lnTo>
                <a:lnTo>
                  <a:pt x="0" y="459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09006" y="4102924"/>
            <a:ext cx="5599968" cy="5599968"/>
          </a:xfrm>
          <a:custGeom>
            <a:avLst/>
            <a:gdLst/>
            <a:ahLst/>
            <a:cxnLst/>
            <a:rect l="l" t="t" r="r" b="b"/>
            <a:pathLst>
              <a:path w="5599968" h="5599968">
                <a:moveTo>
                  <a:pt x="0" y="0"/>
                </a:moveTo>
                <a:lnTo>
                  <a:pt x="5599968" y="0"/>
                </a:lnTo>
                <a:lnTo>
                  <a:pt x="5599968" y="5599968"/>
                </a:lnTo>
                <a:lnTo>
                  <a:pt x="0" y="559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16791" y="1495868"/>
            <a:ext cx="10792199" cy="228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4381595"/>
            <a:ext cx="10827282" cy="4607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963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developed for agriculture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domain, Targeting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farmers and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people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love to Cultivate,</a:t>
            </a:r>
            <a:endParaRPr lang="en-US" sz="3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303"/>
              </a:lnSpc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4523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identified for the farmers in agriculture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that they undergo with heavy material loss with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and waste of time and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energy. </a:t>
            </a:r>
          </a:p>
          <a:p>
            <a:pPr marL="457200" indent="-457200" algn="just">
              <a:lnSpc>
                <a:spcPts val="4523"/>
              </a:lnSpc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Unpredictable Climate and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without knowing the suitable </a:t>
            </a:r>
            <a:r>
              <a:rPr lang="en-GB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crops to farm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farming Location. </a:t>
            </a:r>
            <a:endParaRPr lang="en-GB" sz="3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4523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8901" y="1209154"/>
            <a:ext cx="8518685" cy="6869907"/>
          </a:xfrm>
          <a:custGeom>
            <a:avLst/>
            <a:gdLst/>
            <a:ahLst/>
            <a:cxnLst/>
            <a:rect l="l" t="t" r="r" b="b"/>
            <a:pathLst>
              <a:path w="8518685" h="6869907">
                <a:moveTo>
                  <a:pt x="0" y="0"/>
                </a:moveTo>
                <a:lnTo>
                  <a:pt x="8518685" y="0"/>
                </a:lnTo>
                <a:lnTo>
                  <a:pt x="8518685" y="6869907"/>
                </a:lnTo>
                <a:lnTo>
                  <a:pt x="0" y="686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107501" y="1007789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82678" y="737027"/>
            <a:ext cx="1968883" cy="20297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5669" y="3930983"/>
            <a:ext cx="3866983" cy="361562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flipH="1">
            <a:off x="9601200" y="5738797"/>
            <a:ext cx="3427044" cy="3427044"/>
          </a:xfrm>
          <a:custGeom>
            <a:avLst/>
            <a:gdLst/>
            <a:ahLst/>
            <a:cxnLst/>
            <a:rect l="l" t="t" r="r" b="b"/>
            <a:pathLst>
              <a:path w="3427044" h="3427044">
                <a:moveTo>
                  <a:pt x="3427044" y="0"/>
                </a:moveTo>
                <a:lnTo>
                  <a:pt x="0" y="0"/>
                </a:lnTo>
                <a:lnTo>
                  <a:pt x="0" y="3427044"/>
                </a:lnTo>
                <a:lnTo>
                  <a:pt x="3427044" y="3427044"/>
                </a:lnTo>
                <a:lnTo>
                  <a:pt x="34270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68000" y="2400300"/>
            <a:ext cx="3198251" cy="2756311"/>
          </a:xfrm>
          <a:custGeom>
            <a:avLst/>
            <a:gdLst/>
            <a:ahLst/>
            <a:cxnLst/>
            <a:rect l="l" t="t" r="r" b="b"/>
            <a:pathLst>
              <a:path w="3198251" h="2756311">
                <a:moveTo>
                  <a:pt x="0" y="0"/>
                </a:moveTo>
                <a:lnTo>
                  <a:pt x="3198251" y="0"/>
                </a:lnTo>
                <a:lnTo>
                  <a:pt x="3198251" y="2756311"/>
                </a:lnTo>
                <a:lnTo>
                  <a:pt x="0" y="2756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63626"/>
            <a:ext cx="1618267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07"/>
              </a:lnSpc>
              <a:spcBef>
                <a:spcPct val="0"/>
              </a:spcBef>
            </a:pPr>
            <a:r>
              <a:rPr lang="en-US" sz="8898" b="1" dirty="0">
                <a:solidFill>
                  <a:schemeClr val="tx2"/>
                </a:solidFill>
                <a:latin typeface="Computer Says No"/>
              </a:rPr>
              <a:t>THE GAP IDENTIFIED WITH THE SUPPORT OF LR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058" y="1572436"/>
            <a:ext cx="8390185" cy="4348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63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GB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the system is Prediction of the Climate and Suggesting the most suitable Crops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ts val="3763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climate prediction is highly important to the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</a:t>
            </a:r>
          </a:p>
          <a:p>
            <a:pPr marL="457200" indent="-457200">
              <a:lnSpc>
                <a:spcPts val="3763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used only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Lankan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Crops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plan of adding future </a:t>
            </a: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crops</a:t>
            </a:r>
            <a:endParaRPr lang="en-GB" sz="28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3763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GB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were identified during the development of the EcoGrow app </a:t>
            </a:r>
            <a:endParaRPr lang="en-GB" sz="28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63"/>
              </a:lnSpc>
            </a:pP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898500" y="8037111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6807"/>
              </p:ext>
            </p:extLst>
          </p:nvPr>
        </p:nvGraphicFramePr>
        <p:xfrm>
          <a:off x="609600" y="5524500"/>
          <a:ext cx="8839200" cy="426769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64243"/>
                <a:gridCol w="4374957"/>
              </a:tblGrid>
              <a:tr h="51865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Projects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EcoGrow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9657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existing literature and solutions are lower.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Only by One Machine learning Model, 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Dahiphale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2023)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 projects Uses IOT to Predict – which hard for  users</a:t>
                      </a:r>
                      <a:r>
                        <a:rPr lang="en-GB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input valid data 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(Chana et al., 2023)</a:t>
                      </a:r>
                      <a:endParaRPr lang="en-GB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a Collection of Machine learning Models, which is a Hybrid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friendly Google Map </a:t>
                      </a:r>
                      <a:endParaRPr lang="en-GB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Research gap novelty of the EcoGrow ,</a:t>
                      </a: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</a:t>
                      </a:r>
                      <a:r>
                        <a:rPr lang="en-GB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 </a:t>
                      </a:r>
                      <a:r>
                        <a:rPr lang="en-GB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my dataset I have grouped all crops into Terms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6553" y="2170072"/>
            <a:ext cx="2668682" cy="1078227"/>
            <a:chOff x="0" y="-104775"/>
            <a:chExt cx="702863" cy="283978"/>
          </a:xfrm>
        </p:grpSpPr>
        <p:sp>
          <p:nvSpPr>
            <p:cNvPr id="3" name="Freeform 3"/>
            <p:cNvSpPr/>
            <p:nvPr/>
          </p:nvSpPr>
          <p:spPr>
            <a:xfrm>
              <a:off x="0" y="-26734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In scope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22004" y="6335766"/>
            <a:ext cx="2668682" cy="1078227"/>
            <a:chOff x="0" y="-104775"/>
            <a:chExt cx="702863" cy="283978"/>
          </a:xfrm>
        </p:grpSpPr>
        <p:sp>
          <p:nvSpPr>
            <p:cNvPr id="7" name="Freeform 7"/>
            <p:cNvSpPr/>
            <p:nvPr/>
          </p:nvSpPr>
          <p:spPr>
            <a:xfrm>
              <a:off x="0" y="-20444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Out scope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90460" y="2567889"/>
            <a:ext cx="7346738" cy="7358568"/>
          </a:xfrm>
          <a:custGeom>
            <a:avLst/>
            <a:gdLst/>
            <a:ahLst/>
            <a:cxnLst/>
            <a:rect l="l" t="t" r="r" b="b"/>
            <a:pathLst>
              <a:path w="7346738" h="7358568">
                <a:moveTo>
                  <a:pt x="0" y="0"/>
                </a:moveTo>
                <a:lnTo>
                  <a:pt x="7346738" y="0"/>
                </a:lnTo>
                <a:lnTo>
                  <a:pt x="7346738" y="7358569"/>
                </a:lnTo>
                <a:lnTo>
                  <a:pt x="0" y="735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70129" y="435751"/>
            <a:ext cx="2902256" cy="2323701"/>
          </a:xfrm>
          <a:custGeom>
            <a:avLst/>
            <a:gdLst/>
            <a:ahLst/>
            <a:cxnLst/>
            <a:rect l="l" t="t" r="r" b="b"/>
            <a:pathLst>
              <a:path w="2902256" h="2323701">
                <a:moveTo>
                  <a:pt x="0" y="0"/>
                </a:moveTo>
                <a:lnTo>
                  <a:pt x="2902256" y="0"/>
                </a:lnTo>
                <a:lnTo>
                  <a:pt x="2902256" y="2323701"/>
                </a:lnTo>
                <a:lnTo>
                  <a:pt x="0" y="2323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48050" y="1337190"/>
            <a:ext cx="851228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ECOGROW’S AIM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54155" y="3372849"/>
            <a:ext cx="8105145" cy="305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Development of the EcoGrow smartphone application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Real Time Loctation Tracking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Implementation of a chatbot 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Performing machine learning techniques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 Development of a simple to use user experience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EcoGrow app prototype comes throughout testing and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54155" y="7515695"/>
            <a:ext cx="8105145" cy="174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Large scale data collection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Accurate climate modeling</a:t>
            </a:r>
          </a:p>
          <a:p>
            <a:pPr marL="464547" lvl="1" indent="-232273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</a:rPr>
              <a:t>Long-term maintenance and support of the EcoGrow app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98500" y="-12438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90380" y="8809083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15582117" y="8602327"/>
            <a:ext cx="2705883" cy="2069927"/>
          </a:xfrm>
          <a:custGeom>
            <a:avLst/>
            <a:gdLst/>
            <a:ahLst/>
            <a:cxnLst/>
            <a:rect l="l" t="t" r="r" b="b"/>
            <a:pathLst>
              <a:path w="2705883" h="2069927">
                <a:moveTo>
                  <a:pt x="2705883" y="0"/>
                </a:moveTo>
                <a:lnTo>
                  <a:pt x="0" y="0"/>
                </a:lnTo>
                <a:lnTo>
                  <a:pt x="0" y="2069927"/>
                </a:lnTo>
                <a:lnTo>
                  <a:pt x="2705883" y="2069927"/>
                </a:lnTo>
                <a:lnTo>
                  <a:pt x="27058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50686" y="1995615"/>
            <a:ext cx="10755704" cy="6832519"/>
          </a:xfrm>
          <a:custGeom>
            <a:avLst/>
            <a:gdLst/>
            <a:ahLst/>
            <a:cxnLst/>
            <a:rect l="l" t="t" r="r" b="b"/>
            <a:pathLst>
              <a:path w="10755704" h="6832519">
                <a:moveTo>
                  <a:pt x="0" y="0"/>
                </a:moveTo>
                <a:lnTo>
                  <a:pt x="10755704" y="0"/>
                </a:lnTo>
                <a:lnTo>
                  <a:pt x="10755704" y="6832518"/>
                </a:lnTo>
                <a:lnTo>
                  <a:pt x="0" y="6832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085" y="587637"/>
            <a:ext cx="155882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92"/>
              </a:lnSpc>
              <a:spcBef>
                <a:spcPct val="0"/>
              </a:spcBef>
            </a:pPr>
            <a:r>
              <a:rPr lang="en-US" sz="13183" dirty="0">
                <a:solidFill>
                  <a:schemeClr val="tx2">
                    <a:lumMod val="20000"/>
                    <a:lumOff val="80000"/>
                  </a:schemeClr>
                </a:solidFill>
                <a:latin typeface="Computer Says No"/>
              </a:rPr>
              <a:t>ECOGROW-LAYERED ARCHITECTURE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937" y="1830923"/>
            <a:ext cx="6697707" cy="670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·</a:t>
            </a:r>
            <a:r>
              <a:rPr lang="en-US" sz="1752">
                <a:solidFill>
                  <a:srgbClr val="FFFFFF"/>
                </a:solidFill>
                <a:latin typeface="Poppins Bold"/>
              </a:rPr>
              <a:t>User Interface Layer:</a:t>
            </a:r>
          </a:p>
          <a:p>
            <a:pPr marL="378372" lvl="1" indent="-189186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This layer represents the  mobile application interfaces that users interact with. It includes components for viewing weather information, receiving crop recommendations, and interacting with the chatbot.</a:t>
            </a:r>
          </a:p>
          <a:p>
            <a:pPr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·</a:t>
            </a:r>
            <a:r>
              <a:rPr lang="en-US" sz="1752">
                <a:solidFill>
                  <a:srgbClr val="FFFFFF"/>
                </a:solidFill>
                <a:latin typeface="Poppins Bold"/>
              </a:rPr>
              <a:t>Application Layer</a:t>
            </a:r>
            <a:r>
              <a:rPr lang="en-US" sz="1752">
                <a:solidFill>
                  <a:srgbClr val="FFFFFF"/>
                </a:solidFill>
                <a:latin typeface="Poppins Light"/>
              </a:rPr>
              <a:t>:</a:t>
            </a:r>
          </a:p>
          <a:p>
            <a:pPr marL="378372" lvl="1" indent="-189186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The application layer contains the core business logic of the Agricultural Assistance App. It encompasses modules for crop recommendation generation, chatbot interactions, user authentication, and other essential functionalities.</a:t>
            </a:r>
          </a:p>
          <a:p>
            <a:pPr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·</a:t>
            </a:r>
            <a:r>
              <a:rPr lang="en-US" sz="1752">
                <a:solidFill>
                  <a:srgbClr val="FFFFFF"/>
                </a:solidFill>
                <a:latin typeface="Poppins Bold"/>
              </a:rPr>
              <a:t>Data Access Layer</a:t>
            </a:r>
            <a:r>
              <a:rPr lang="en-US" sz="1752">
                <a:solidFill>
                  <a:srgbClr val="FFFFFF"/>
                </a:solidFill>
                <a:latin typeface="Poppins Light"/>
              </a:rPr>
              <a:t>:</a:t>
            </a:r>
          </a:p>
          <a:p>
            <a:pPr marL="378372" lvl="1" indent="-189186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This layer facilitates communication between the application layer and the database layer. It manages the connectivity to the database, retrieval of data, and interaction with the data storage components.</a:t>
            </a:r>
          </a:p>
          <a:p>
            <a:pPr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·</a:t>
            </a:r>
            <a:r>
              <a:rPr lang="en-US" sz="1752">
                <a:solidFill>
                  <a:srgbClr val="FFFFFF"/>
                </a:solidFill>
                <a:latin typeface="Poppins Bold"/>
              </a:rPr>
              <a:t>Database Layer</a:t>
            </a:r>
            <a:r>
              <a:rPr lang="en-US" sz="1752">
                <a:solidFill>
                  <a:srgbClr val="FFFFFF"/>
                </a:solidFill>
                <a:latin typeface="Poppins Light"/>
              </a:rPr>
              <a:t>:</a:t>
            </a:r>
          </a:p>
          <a:p>
            <a:pPr marL="378372" lvl="1" indent="-189186">
              <a:lnSpc>
                <a:spcPts val="2453"/>
              </a:lnSpc>
              <a:buFont typeface="Arial"/>
              <a:buChar char="•"/>
            </a:pPr>
            <a:r>
              <a:rPr lang="en-US" sz="1752">
                <a:solidFill>
                  <a:srgbClr val="FFFFFF"/>
                </a:solidFill>
                <a:latin typeface="Poppins Light"/>
              </a:rPr>
              <a:t>The database layer stores critical data, including real-time weather data, user information, and historical records. It ensures efficient data storage and retrieval to support the app's functionalities.</a:t>
            </a:r>
          </a:p>
          <a:p>
            <a:pPr>
              <a:lnSpc>
                <a:spcPts val="2453"/>
              </a:lnSpc>
            </a:pPr>
            <a:endParaRPr lang="en-US" sz="1752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7107811" y="1878548"/>
            <a:ext cx="19050" cy="67237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898500" y="-12438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3281" y="447675"/>
            <a:ext cx="865247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50"/>
              </a:lnSpc>
              <a:spcBef>
                <a:spcPct val="0"/>
              </a:spcBef>
            </a:pPr>
            <a:r>
              <a:rPr lang="en-US" sz="9931" dirty="0">
                <a:latin typeface="Computer Says No"/>
              </a:rPr>
              <a:t>CONCEPT MAP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7665" y="1216381"/>
            <a:ext cx="9750871" cy="7917374"/>
          </a:xfrm>
          <a:custGeom>
            <a:avLst/>
            <a:gdLst/>
            <a:ahLst/>
            <a:cxnLst/>
            <a:rect l="l" t="t" r="r" b="b"/>
            <a:pathLst>
              <a:path w="9750871" h="7917374">
                <a:moveTo>
                  <a:pt x="0" y="0"/>
                </a:moveTo>
                <a:lnTo>
                  <a:pt x="9750871" y="0"/>
                </a:lnTo>
                <a:lnTo>
                  <a:pt x="9750871" y="7917374"/>
                </a:lnTo>
                <a:lnTo>
                  <a:pt x="0" y="7917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3534" y="2550340"/>
            <a:ext cx="3954131" cy="5533771"/>
          </a:xfrm>
          <a:custGeom>
            <a:avLst/>
            <a:gdLst/>
            <a:ahLst/>
            <a:cxnLst/>
            <a:rect l="l" t="t" r="r" b="b"/>
            <a:pathLst>
              <a:path w="3954131" h="5533771">
                <a:moveTo>
                  <a:pt x="0" y="0"/>
                </a:moveTo>
                <a:lnTo>
                  <a:pt x="3954131" y="0"/>
                </a:lnTo>
                <a:lnTo>
                  <a:pt x="3954131" y="5533771"/>
                </a:lnTo>
                <a:lnTo>
                  <a:pt x="0" y="553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98500" y="8191500"/>
            <a:ext cx="2362200" cy="3048000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1377" y="-978882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56691" y="5402392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9850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739" y="4331446"/>
            <a:ext cx="6522720" cy="5647469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657600" y="199187"/>
            <a:ext cx="9868458" cy="1348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67"/>
              </a:lnSpc>
              <a:spcBef>
                <a:spcPct val="0"/>
              </a:spcBef>
            </a:pPr>
            <a:r>
              <a:rPr lang="en-GB" sz="9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 Testing</a:t>
            </a:r>
            <a:endParaRPr lang="en-US" sz="9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17" y="2019300"/>
            <a:ext cx="6797566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1623060"/>
            <a:ext cx="6287839" cy="5433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7993" y="7664711"/>
            <a:ext cx="488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Area Under the Curve (AUC) of the Receiver Operating Characteristic (ROC)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model's ability to distinguish between different classes. A higher AUC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better predictive performance.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2324100"/>
            <a:ext cx="40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model's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37519" y="5629070"/>
            <a:ext cx="6204170" cy="3939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2933700"/>
            <a:ext cx="9141918" cy="282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67"/>
              </a:lnSpc>
              <a:spcBef>
                <a:spcPct val="0"/>
              </a:spcBef>
            </a:pPr>
            <a:r>
              <a:rPr lang="en-US" sz="14260" dirty="0">
                <a:solidFill>
                  <a:srgbClr val="6866E1"/>
                </a:solidFill>
                <a:latin typeface="Computer Says No"/>
              </a:rPr>
              <a:t>PROJECT IMPLEMENTATION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15898500" y="0"/>
            <a:ext cx="2389500" cy="1128730"/>
          </a:xfrm>
          <a:custGeom>
            <a:avLst/>
            <a:gdLst/>
            <a:ahLst/>
            <a:cxnLst/>
            <a:rect l="l" t="t" r="r" b="b"/>
            <a:pathLst>
              <a:path w="2389500" h="1128730">
                <a:moveTo>
                  <a:pt x="0" y="0"/>
                </a:moveTo>
                <a:lnTo>
                  <a:pt x="2389500" y="0"/>
                </a:lnTo>
                <a:lnTo>
                  <a:pt x="2389500" y="1128730"/>
                </a:lnTo>
                <a:lnTo>
                  <a:pt x="0" y="112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8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3286</TotalTime>
  <Words>905</Words>
  <Application>Microsoft Office PowerPoint</Application>
  <PresentationFormat>Custom</PresentationFormat>
  <Paragraphs>116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Poppins Light</vt:lpstr>
      <vt:lpstr>Calibri</vt:lpstr>
      <vt:lpstr>Times New Roman</vt:lpstr>
      <vt:lpstr>Computer Says No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EcoGrow</dc:title>
  <cp:lastModifiedBy>Microsoft account</cp:lastModifiedBy>
  <cp:revision>27</cp:revision>
  <dcterms:created xsi:type="dcterms:W3CDTF">2006-08-16T00:00:00Z</dcterms:created>
  <dcterms:modified xsi:type="dcterms:W3CDTF">2024-04-25T10:51:44Z</dcterms:modified>
  <dc:identifier>DAGBE4_UZZo</dc:identifier>
</cp:coreProperties>
</file>